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01" r:id="rId5"/>
    <p:sldId id="304" r:id="rId6"/>
    <p:sldId id="305" r:id="rId7"/>
  </p:sldIdLst>
  <p:sldSz cx="12192000" cy="6858000"/>
  <p:notesSz cx="7104063" cy="10234613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BFBFBF"/>
    <a:srgbClr val="666666"/>
    <a:srgbClr val="B792E9"/>
    <a:srgbClr val="E0B751"/>
    <a:srgbClr val="E7AE00"/>
    <a:srgbClr val="38A0BE"/>
    <a:srgbClr val="00B0F0"/>
    <a:srgbClr val="404040"/>
    <a:srgbClr val="3F3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ABF24152-2F63-43EF-8F9C-784248866CBA}" type="datetime1">
              <a:rPr lang="it-IT" smtClean="0"/>
              <a:t>30/11/2022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688A06BE-7519-4B21-9E1D-AE6D6E69C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49B96A-F44D-426E-B575-8CD33585B43E}" type="datetime1">
              <a:rPr lang="it-IT" smtClean="0"/>
              <a:pPr/>
              <a:t>30/11/2022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5A9B2C62-FE30-453D-946B-754E9E42C84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91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Inserire il testo</a:t>
            </a:r>
            <a:endParaRPr lang="it-IT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it-IT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Inserire il testo</a:t>
            </a:r>
            <a:endParaRPr lang="it-IT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it-IT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Inserire il testo</a:t>
            </a:r>
            <a:endParaRPr lang="it-IT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it-IT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Segnaposto data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7AB66EE-B603-4F3F-9E02-5DF0A106B802}" type="datetime1">
              <a:rPr lang="it-IT" smtClean="0"/>
              <a:t>30/11/2022</a:t>
            </a:fld>
            <a:endParaRPr lang="it-IT" dirty="0"/>
          </a:p>
        </p:txBody>
      </p:sp>
      <p:sp>
        <p:nvSpPr>
          <p:cNvPr id="25" name="Segnaposto numero diapositiva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it-IT"/>
              <a:t>Fare clic per inserire il titolo</a:t>
            </a:r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3EF5D32-A709-45E7-9F57-20824546CDCE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inserire il titolo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0" name="Segnaposto immagine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Segnaposto testo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01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9E5FDC8-44E9-434A-84AE-F5ABF066F0BA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it-IT" noProof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ctrTitle" hasCustomPrompt="1"/>
          </p:nvPr>
        </p:nvSpPr>
        <p:spPr>
          <a:xfrm>
            <a:off x="614407" y="192003"/>
            <a:ext cx="10637119" cy="714380"/>
          </a:xfrm>
          <a:prstGeom prst="rect">
            <a:avLst/>
          </a:prstGeom>
        </p:spPr>
        <p:txBody>
          <a:bodyPr anchor="ctr"/>
          <a:lstStyle>
            <a:lvl1pPr>
              <a:buFont typeface="Arial" pitchFamily="34" charset="0"/>
              <a:buNone/>
              <a:defRPr lang="en-US" sz="3733" b="1" dirty="0">
                <a:solidFill>
                  <a:srgbClr val="004185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4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e del giorn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5" name="Segnaposto data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405EE02-3BC5-4B8B-9844-22D69AD91207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it-IT" noProof="0"/>
              <a:t>Fare clic per modificare lo stile del titolo dello schema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immagine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01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4D676B-795F-492A-AA45-782470DB9602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it-IT" noProof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02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d elemento grafi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F32128A-6596-4E73-90DA-E47507EA35D5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35F56DF-7697-4246-92AF-2B0E634792B5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F7F6F2-DA5F-4C62-81EA-7B81E92DF2D1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egnaposto testo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01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2" name="Segnaposto immagine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immagine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immagine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3B2BE2-A242-4DCA-875F-0065BBFE90E6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Nome</a:t>
            </a:r>
          </a:p>
          <a:p>
            <a:pPr lvl="0" rtl="0"/>
            <a:r>
              <a:rPr lang="it-IT" noProof="0"/>
              <a:t>Titolo</a:t>
            </a:r>
          </a:p>
        </p:txBody>
      </p:sp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Nome</a:t>
            </a:r>
          </a:p>
          <a:p>
            <a:pPr lvl="0" rtl="0"/>
            <a:r>
              <a:rPr lang="it-IT" noProof="0"/>
              <a:t>Titolo</a:t>
            </a:r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Nome</a:t>
            </a:r>
          </a:p>
          <a:p>
            <a:pPr lvl="0" rtl="0"/>
            <a:r>
              <a:rPr lang="it-IT" noProof="0"/>
              <a:t>Titolo</a:t>
            </a:r>
          </a:p>
        </p:txBody>
      </p:sp>
      <p:sp>
        <p:nvSpPr>
          <p:cNvPr id="28" name="Segnaposto testo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Nome</a:t>
            </a:r>
          </a:p>
          <a:p>
            <a:pPr lvl="0" rtl="0"/>
            <a:r>
              <a:rPr lang="it-IT" noProof="0"/>
              <a:t>Titolo</a:t>
            </a:r>
          </a:p>
        </p:txBody>
      </p:sp>
      <p:sp>
        <p:nvSpPr>
          <p:cNvPr id="29" name="Segnaposto testo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Nome</a:t>
            </a:r>
          </a:p>
          <a:p>
            <a:pPr lvl="0" rtl="0"/>
            <a:r>
              <a:rPr lang="it-IT" noProof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it-IT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Fare clic per modificare gli stili del testo dello schema</a:t>
            </a:r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AA4873E-0A0D-4409-8856-3C9BB74FC674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FF0006-E4F4-4412-9FB1-A8AF33AB7300}" type="datetime1">
              <a:rPr lang="it-IT" noProof="0" smtClean="0"/>
              <a:t>30/11/2022</a:t>
            </a:fld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  <p:sldLayoutId id="21474836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845EA9CF-6B62-477E-ADEC-C29EAD0CD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7697" r="23298" b="139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94C1777-B62D-468E-BE34-64A07CED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ea typeface="+mj-ea"/>
                <a:cs typeface="+mj-cs"/>
              </a:rPr>
              <a:t>Mansioni</a:t>
            </a:r>
            <a:r>
              <a:rPr lang="en-US" sz="4800" dirty="0" smtClean="0">
                <a:solidFill>
                  <a:schemeClr val="tx1"/>
                </a:solidFill>
                <a:ea typeface="+mj-ea"/>
                <a:cs typeface="+mj-cs"/>
              </a:rPr>
              <a:t> del tutor </a:t>
            </a:r>
            <a:r>
              <a:rPr lang="en-US" sz="4800" dirty="0" err="1" smtClean="0">
                <a:solidFill>
                  <a:schemeClr val="tx1"/>
                </a:solidFill>
                <a:ea typeface="+mj-ea"/>
                <a:cs typeface="+mj-cs"/>
              </a:rPr>
              <a:t>scolastico</a:t>
            </a:r>
            <a:r>
              <a:rPr lang="en-US" sz="4800" dirty="0" smtClean="0">
                <a:solidFill>
                  <a:schemeClr val="tx1"/>
                </a:solidFill>
                <a:ea typeface="+mj-ea"/>
                <a:cs typeface="+mj-cs"/>
              </a:rPr>
              <a:t> per le </a:t>
            </a:r>
            <a:r>
              <a:rPr lang="en-US" sz="4800" dirty="0" err="1" smtClean="0">
                <a:solidFill>
                  <a:schemeClr val="tx1"/>
                </a:solidFill>
                <a:ea typeface="+mj-ea"/>
                <a:cs typeface="+mj-cs"/>
              </a:rPr>
              <a:t>attività</a:t>
            </a:r>
            <a:r>
              <a:rPr lang="en-US" sz="4800" dirty="0" smtClean="0">
                <a:solidFill>
                  <a:schemeClr val="tx1"/>
                </a:solidFill>
                <a:ea typeface="+mj-ea"/>
                <a:cs typeface="+mj-cs"/>
              </a:rPr>
              <a:t> di PCTO</a:t>
            </a:r>
            <a:endParaRPr lang="en-US" sz="48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4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A3C1111-2A15-4AA4-8DB2-27F05AC222D6}"/>
              </a:ext>
            </a:extLst>
          </p:cNvPr>
          <p:cNvSpPr/>
          <p:nvPr/>
        </p:nvSpPr>
        <p:spPr>
          <a:xfrm>
            <a:off x="0" y="369277"/>
            <a:ext cx="3516923" cy="75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77981" y="6193766"/>
            <a:ext cx="464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Isabella Rezzonico </a:t>
            </a:r>
            <a:r>
              <a:rPr lang="it-IT" i="1" dirty="0" err="1" smtClean="0"/>
              <a:t>a.s.</a:t>
            </a:r>
            <a:r>
              <a:rPr lang="it-IT" i="1" dirty="0" smtClean="0"/>
              <a:t> 2022/2023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39744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trada in mezzo a una foresta con alberi alti">
            <a:extLst>
              <a:ext uri="{FF2B5EF4-FFF2-40B4-BE49-F238E27FC236}">
                <a16:creationId xmlns:a16="http://schemas.microsoft.com/office/drawing/2014/main" id="{9CA4A5C0-9496-4A88-93F4-1E5C5D68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86"/>
          <a:stretch/>
        </p:blipFill>
        <p:spPr>
          <a:xfrm>
            <a:off x="2422" y="3535124"/>
            <a:ext cx="12189577" cy="3322875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9366418" y="2172426"/>
            <a:ext cx="1707889" cy="1295247"/>
            <a:chOff x="10499288" y="2020614"/>
            <a:chExt cx="1707889" cy="2033580"/>
          </a:xfrm>
        </p:grpSpPr>
        <p:sp>
          <p:nvSpPr>
            <p:cNvPr id="26" name="Rettangolo arrotondato 25"/>
            <p:cNvSpPr/>
            <p:nvPr/>
          </p:nvSpPr>
          <p:spPr>
            <a:xfrm>
              <a:off x="10499288" y="2020614"/>
              <a:ext cx="1694650" cy="2033580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asellaDiTesto 26"/>
            <p:cNvSpPr txBox="1"/>
            <p:nvPr/>
          </p:nvSpPr>
          <p:spPr>
            <a:xfrm>
              <a:off x="10539642" y="2104960"/>
              <a:ext cx="1667535" cy="338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44450" bIns="0" numCol="1" spcCol="1270" anchor="t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 smtClean="0"/>
                <a:t>viene retribuito forfettariamente</a:t>
              </a:r>
              <a:endParaRPr lang="it-IT" sz="1600" kern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104775" y="165301"/>
            <a:ext cx="11982450" cy="714380"/>
          </a:xfrm>
          <a:noFill/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3F3923"/>
                </a:solidFill>
                <a:latin typeface="+mj-lt"/>
                <a:cs typeface="+mj-cs"/>
              </a:rPr>
              <a:t>Il </a:t>
            </a:r>
            <a:r>
              <a:rPr lang="it-IT" sz="4000" dirty="0" smtClean="0">
                <a:solidFill>
                  <a:srgbClr val="3F3923"/>
                </a:solidFill>
                <a:latin typeface="+mj-lt"/>
                <a:cs typeface="+mj-cs"/>
              </a:rPr>
              <a:t>Tutor:</a:t>
            </a:r>
            <a:endParaRPr lang="it-IT" sz="4000" dirty="0">
              <a:solidFill>
                <a:srgbClr val="3F3923"/>
              </a:solidFill>
              <a:latin typeface="+mj-lt"/>
              <a:cs typeface="+mj-c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73289" y="2138808"/>
            <a:ext cx="1744069" cy="1295247"/>
            <a:chOff x="1074" y="2012157"/>
            <a:chExt cx="1744069" cy="2033580"/>
          </a:xfrm>
        </p:grpSpPr>
        <p:sp>
          <p:nvSpPr>
            <p:cNvPr id="40" name="Rettangolo arrotondato 39"/>
            <p:cNvSpPr/>
            <p:nvPr/>
          </p:nvSpPr>
          <p:spPr>
            <a:xfrm>
              <a:off x="1074" y="2012157"/>
              <a:ext cx="1694650" cy="2033580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asellaDiTesto 40"/>
            <p:cNvSpPr txBox="1"/>
            <p:nvPr/>
          </p:nvSpPr>
          <p:spPr>
            <a:xfrm>
              <a:off x="77608" y="2167191"/>
              <a:ext cx="1667535" cy="338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44450" bIns="0" numCol="1" spcCol="1270" anchor="t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/>
                <a:t>assiste e guida lo </a:t>
              </a:r>
              <a:r>
                <a:rPr lang="it-IT" sz="1600" dirty="0" smtClean="0"/>
                <a:t>studente </a:t>
              </a:r>
              <a:r>
                <a:rPr lang="it-IT" sz="1600" dirty="0"/>
                <a:t>e ne </a:t>
              </a:r>
              <a:r>
                <a:rPr lang="it-IT" sz="1600" dirty="0" smtClean="0"/>
                <a:t>verifica </a:t>
              </a:r>
              <a:r>
                <a:rPr lang="it-IT" sz="1600" dirty="0"/>
                <a:t>il corretto svolgimento</a:t>
              </a:r>
              <a:endParaRPr lang="it-IT" sz="1600" kern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2047015" y="2172426"/>
            <a:ext cx="1738008" cy="1295247"/>
            <a:chOff x="1755036" y="2012157"/>
            <a:chExt cx="1738008" cy="2033580"/>
          </a:xfrm>
        </p:grpSpPr>
        <p:sp>
          <p:nvSpPr>
            <p:cNvPr id="38" name="Rettangolo arrotondato 37"/>
            <p:cNvSpPr/>
            <p:nvPr/>
          </p:nvSpPr>
          <p:spPr>
            <a:xfrm>
              <a:off x="1755036" y="2012157"/>
              <a:ext cx="1694650" cy="2033580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asellaDiTesto 38"/>
            <p:cNvSpPr txBox="1"/>
            <p:nvPr/>
          </p:nvSpPr>
          <p:spPr>
            <a:xfrm>
              <a:off x="1792801" y="2114410"/>
              <a:ext cx="1700243" cy="329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44450" bIns="0" numCol="1" spcCol="1270" anchor="t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/>
                <a:t>tiene i contatti con l’azienda e lo studente</a:t>
              </a:r>
              <a:endParaRPr lang="it-IT" sz="1600" kern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4" name="Estrazione 13"/>
          <p:cNvSpPr/>
          <p:nvPr/>
        </p:nvSpPr>
        <p:spPr>
          <a:xfrm rot="5400000">
            <a:off x="1906115" y="3146177"/>
            <a:ext cx="298746" cy="254197"/>
          </a:xfrm>
          <a:prstGeom prst="flowChartExtra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po 14"/>
          <p:cNvGrpSpPr/>
          <p:nvPr/>
        </p:nvGrpSpPr>
        <p:grpSpPr>
          <a:xfrm>
            <a:off x="3800978" y="2166056"/>
            <a:ext cx="1694650" cy="1301616"/>
            <a:chOff x="3508999" y="2002157"/>
            <a:chExt cx="1694650" cy="2043580"/>
          </a:xfrm>
        </p:grpSpPr>
        <p:sp>
          <p:nvSpPr>
            <p:cNvPr id="36" name="Rettangolo arrotondato 35"/>
            <p:cNvSpPr/>
            <p:nvPr/>
          </p:nvSpPr>
          <p:spPr>
            <a:xfrm>
              <a:off x="3508999" y="2012157"/>
              <a:ext cx="1694650" cy="2033580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asellaDiTesto 36"/>
            <p:cNvSpPr txBox="1"/>
            <p:nvPr/>
          </p:nvSpPr>
          <p:spPr>
            <a:xfrm>
              <a:off x="3552356" y="2002157"/>
              <a:ext cx="1598214" cy="44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44450" bIns="0" numCol="1" spcCol="1270" anchor="t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/>
                <a:t>monitora le attività e affronta le eventuali criticità </a:t>
              </a:r>
              <a:endParaRPr lang="it-IT" sz="1600" kern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6" name="Estrazione 15"/>
          <p:cNvSpPr/>
          <p:nvPr/>
        </p:nvSpPr>
        <p:spPr>
          <a:xfrm rot="5400000">
            <a:off x="3660078" y="3146177"/>
            <a:ext cx="298746" cy="254197"/>
          </a:xfrm>
          <a:prstGeom prst="flowChartExtra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16"/>
          <p:cNvGrpSpPr/>
          <p:nvPr/>
        </p:nvGrpSpPr>
        <p:grpSpPr>
          <a:xfrm>
            <a:off x="5554941" y="2172424"/>
            <a:ext cx="1694650" cy="1295248"/>
            <a:chOff x="5262962" y="2012155"/>
            <a:chExt cx="1694650" cy="2033582"/>
          </a:xfrm>
        </p:grpSpPr>
        <p:sp>
          <p:nvSpPr>
            <p:cNvPr id="34" name="Rettangolo arrotondato 33"/>
            <p:cNvSpPr/>
            <p:nvPr/>
          </p:nvSpPr>
          <p:spPr>
            <a:xfrm>
              <a:off x="5262962" y="2012157"/>
              <a:ext cx="1694650" cy="2033580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asellaDiTesto 34"/>
            <p:cNvSpPr txBox="1"/>
            <p:nvPr/>
          </p:nvSpPr>
          <p:spPr>
            <a:xfrm>
              <a:off x="5296854" y="2012155"/>
              <a:ext cx="1660757" cy="4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44450" bIns="0" numCol="1" spcCol="1270" anchor="t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/>
                <a:t>tiene informato il gruppo di lavoro </a:t>
              </a:r>
              <a:r>
                <a:rPr lang="it-IT" sz="1600" dirty="0" smtClean="0"/>
                <a:t>PCTO e il </a:t>
              </a:r>
              <a:r>
                <a:rPr lang="it-IT" sz="1600" dirty="0"/>
                <a:t>Consiglio di </a:t>
              </a:r>
              <a:r>
                <a:rPr lang="it-IT" sz="1600" dirty="0" smtClean="0"/>
                <a:t>Classe </a:t>
              </a:r>
              <a:endParaRPr lang="it-IT" sz="1600" kern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8" name="Estrazione 17"/>
          <p:cNvSpPr/>
          <p:nvPr/>
        </p:nvSpPr>
        <p:spPr>
          <a:xfrm rot="5400000">
            <a:off x="5414041" y="3146177"/>
            <a:ext cx="298746" cy="254197"/>
          </a:xfrm>
          <a:prstGeom prst="flowChartExtra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Estrazione 21"/>
          <p:cNvSpPr/>
          <p:nvPr/>
        </p:nvSpPr>
        <p:spPr>
          <a:xfrm rot="10800000">
            <a:off x="6180210" y="3346774"/>
            <a:ext cx="551058" cy="323254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ttangolo 27"/>
          <p:cNvSpPr/>
          <p:nvPr/>
        </p:nvSpPr>
        <p:spPr>
          <a:xfrm>
            <a:off x="5528951" y="3535125"/>
            <a:ext cx="6637147" cy="203358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asellaDiTesto 28"/>
          <p:cNvSpPr txBox="1"/>
          <p:nvPr/>
        </p:nvSpPr>
        <p:spPr>
          <a:xfrm>
            <a:off x="5554941" y="3752019"/>
            <a:ext cx="5466614" cy="1929161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bg1">
                <a:lumMod val="65000"/>
              </a:schemeClr>
            </a:solidFill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0861" rIns="0" bIns="0" numCol="1" spcCol="1270" anchor="t" anchorCtr="0">
            <a:noAutofit/>
          </a:bodyPr>
          <a:lstStyle/>
          <a:p>
            <a:pPr fontAlgn="base"/>
            <a:r>
              <a:rPr lang="it-IT" dirty="0" smtClean="0"/>
              <a:t>Valuta</a:t>
            </a:r>
            <a:r>
              <a:rPr lang="it-IT" dirty="0"/>
              <a:t>, comunica e valorizza gli obiettivi raggiunti e le competenze progressivamente sviluppate dallo studente;</a:t>
            </a:r>
          </a:p>
          <a:p>
            <a:r>
              <a:rPr lang="it-IT" dirty="0" smtClean="0"/>
              <a:t>Controlla il conteggio </a:t>
            </a:r>
            <a:r>
              <a:rPr lang="it-IT" dirty="0"/>
              <a:t>delle ore, </a:t>
            </a:r>
            <a:r>
              <a:rPr lang="it-IT" dirty="0" smtClean="0"/>
              <a:t>la corretta </a:t>
            </a:r>
            <a:r>
              <a:rPr lang="it-IT" dirty="0"/>
              <a:t>compilazione e </a:t>
            </a:r>
            <a:r>
              <a:rPr lang="it-IT" dirty="0" smtClean="0"/>
              <a:t>raccoglie i </a:t>
            </a:r>
            <a:r>
              <a:rPr lang="it-IT" dirty="0"/>
              <a:t>documenti degli </a:t>
            </a:r>
            <a:r>
              <a:rPr lang="it-IT" dirty="0" smtClean="0"/>
              <a:t>studenti da inserire nel faldone in aula  PCTO</a:t>
            </a:r>
            <a:endParaRPr lang="it-IT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6691B9C3-F56D-42F9-B80D-465A233DDF8E}"/>
              </a:ext>
            </a:extLst>
          </p:cNvPr>
          <p:cNvGrpSpPr/>
          <p:nvPr/>
        </p:nvGrpSpPr>
        <p:grpSpPr>
          <a:xfrm>
            <a:off x="7532342" y="2166056"/>
            <a:ext cx="1781324" cy="1295247"/>
            <a:chOff x="10499287" y="2020614"/>
            <a:chExt cx="1781324" cy="203358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31" name="Rettangolo arrotondato 25">
              <a:extLst>
                <a:ext uri="{FF2B5EF4-FFF2-40B4-BE49-F238E27FC236}">
                  <a16:creationId xmlns:a16="http://schemas.microsoft.com/office/drawing/2014/main" id="{BA23C225-3587-44E7-B844-1E187C464FCA}"/>
                </a:ext>
              </a:extLst>
            </p:cNvPr>
            <p:cNvSpPr/>
            <p:nvPr/>
          </p:nvSpPr>
          <p:spPr>
            <a:xfrm>
              <a:off x="10499287" y="2020614"/>
              <a:ext cx="1734989" cy="2033580"/>
            </a:xfrm>
            <a:prstGeom prst="roundRect">
              <a:avLst>
                <a:gd name="adj" fmla="val 5000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CBA39007-B97D-4083-9E21-05F090B26B79}"/>
                </a:ext>
              </a:extLst>
            </p:cNvPr>
            <p:cNvSpPr txBox="1"/>
            <p:nvPr/>
          </p:nvSpPr>
          <p:spPr>
            <a:xfrm>
              <a:off x="10539642" y="2020614"/>
              <a:ext cx="1740969" cy="4232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44450" bIns="0" numCol="1" spcCol="1270" anchor="t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 smtClean="0"/>
                <a:t>redige  il </a:t>
              </a:r>
              <a:r>
                <a:rPr lang="it-IT" sz="1600" dirty="0"/>
                <a:t>file </a:t>
              </a:r>
              <a:r>
                <a:rPr lang="it-IT" sz="1600" dirty="0" smtClean="0"/>
                <a:t>riassuntivo delle ore svolte da scaricare dal sito </a:t>
              </a:r>
              <a:endParaRPr lang="it-IT" sz="1600" kern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3" name="Estrazione 32">
            <a:extLst>
              <a:ext uri="{FF2B5EF4-FFF2-40B4-BE49-F238E27FC236}">
                <a16:creationId xmlns:a16="http://schemas.microsoft.com/office/drawing/2014/main" id="{6A51F67E-6772-4771-B6EB-E74B0266C814}"/>
              </a:ext>
            </a:extLst>
          </p:cNvPr>
          <p:cNvSpPr/>
          <p:nvPr/>
        </p:nvSpPr>
        <p:spPr>
          <a:xfrm>
            <a:off x="9934960" y="3346777"/>
            <a:ext cx="422377" cy="331116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Elemento grafico attività cardine" title="Elemento grafico attività cardine">
            <a:extLst>
              <a:ext uri="{FF2B5EF4-FFF2-40B4-BE49-F238E27FC236}">
                <a16:creationId xmlns:a16="http://schemas.microsoft.com/office/drawing/2014/main" id="{755C521C-DBE0-4ADB-A464-D4BE9043848D}"/>
              </a:ext>
            </a:extLst>
          </p:cNvPr>
          <p:cNvGrpSpPr/>
          <p:nvPr/>
        </p:nvGrpSpPr>
        <p:grpSpPr>
          <a:xfrm>
            <a:off x="7165732" y="1418963"/>
            <a:ext cx="464817" cy="464817"/>
            <a:chOff x="3764706" y="2101552"/>
            <a:chExt cx="464817" cy="464817"/>
          </a:xfrm>
        </p:grpSpPr>
        <p:sp>
          <p:nvSpPr>
            <p:cNvPr id="43" name="Ovale 42" title="Sfondo cerchio">
              <a:extLst>
                <a:ext uri="{FF2B5EF4-FFF2-40B4-BE49-F238E27FC236}">
                  <a16:creationId xmlns:a16="http://schemas.microsoft.com/office/drawing/2014/main" id="{FB035AD8-BB07-4EB9-AEAD-405D5C00F564}"/>
                </a:ext>
              </a:extLst>
            </p:cNvPr>
            <p:cNvSpPr/>
            <p:nvPr/>
          </p:nvSpPr>
          <p:spPr>
            <a:xfrm>
              <a:off x="3764706" y="2101552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>
                <a:latin typeface="Trebuchet MS" panose="020B0603020202020204" pitchFamily="34" charset="0"/>
              </a:endParaRPr>
            </a:p>
          </p:txBody>
        </p:sp>
        <p:pic>
          <p:nvPicPr>
            <p:cNvPr id="44" name="Elemento grafico 43" title="Icona attività cardine">
              <a:extLst>
                <a:ext uri="{FF2B5EF4-FFF2-40B4-BE49-F238E27FC236}">
                  <a16:creationId xmlns:a16="http://schemas.microsoft.com/office/drawing/2014/main" id="{ED9468E4-32F5-4E3A-8884-B1F58FA91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918732" y="2154698"/>
              <a:ext cx="235505" cy="315487"/>
            </a:xfrm>
            <a:prstGeom prst="rect">
              <a:avLst/>
            </a:prstGeom>
          </p:spPr>
        </p:pic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E522139-8336-445F-B66E-8DFB906348C2}"/>
              </a:ext>
            </a:extLst>
          </p:cNvPr>
          <p:cNvCxnSpPr/>
          <p:nvPr/>
        </p:nvCxnSpPr>
        <p:spPr>
          <a:xfrm>
            <a:off x="7398141" y="2031023"/>
            <a:ext cx="0" cy="1720995"/>
          </a:xfrm>
          <a:prstGeom prst="line">
            <a:avLst/>
          </a:prstGeom>
          <a:ln w="22225"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C602215-B5E4-4FEB-930B-49C078BF97D6}"/>
              </a:ext>
            </a:extLst>
          </p:cNvPr>
          <p:cNvCxnSpPr>
            <a:cxnSpLocks/>
          </p:cNvCxnSpPr>
          <p:nvPr/>
        </p:nvCxnSpPr>
        <p:spPr>
          <a:xfrm flipH="1">
            <a:off x="321928" y="2002463"/>
            <a:ext cx="68438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AC602215-B5E4-4FEB-930B-49C078BF97D6}"/>
              </a:ext>
            </a:extLst>
          </p:cNvPr>
          <p:cNvCxnSpPr>
            <a:cxnSpLocks/>
          </p:cNvCxnSpPr>
          <p:nvPr/>
        </p:nvCxnSpPr>
        <p:spPr>
          <a:xfrm flipH="1">
            <a:off x="7588579" y="2000797"/>
            <a:ext cx="3285609" cy="0"/>
          </a:xfrm>
          <a:prstGeom prst="line">
            <a:avLst/>
          </a:prstGeom>
          <a:ln>
            <a:solidFill>
              <a:srgbClr val="E7AE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0" name="Immagine 49">
            <a:extLst>
              <a:ext uri="{FF2B5EF4-FFF2-40B4-BE49-F238E27FC236}">
                <a16:creationId xmlns:a16="http://schemas.microsoft.com/office/drawing/2014/main" id="{3CB25445-C0CA-4DF8-BC3B-8496663B2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928" y="1454733"/>
            <a:ext cx="1171358" cy="543468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D96044D6-DF65-4D14-98AA-94A31E4E12B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7787" y="1242460"/>
            <a:ext cx="695475" cy="774783"/>
          </a:xfrm>
          <a:prstGeom prst="rect">
            <a:avLst/>
          </a:prstGeom>
        </p:spPr>
      </p:pic>
      <p:sp>
        <p:nvSpPr>
          <p:cNvPr id="54" name="Estrazione 53">
            <a:extLst>
              <a:ext uri="{FF2B5EF4-FFF2-40B4-BE49-F238E27FC236}">
                <a16:creationId xmlns:a16="http://schemas.microsoft.com/office/drawing/2014/main" id="{C2392170-6EA8-4E76-8196-B6C718CCAD22}"/>
              </a:ext>
            </a:extLst>
          </p:cNvPr>
          <p:cNvSpPr/>
          <p:nvPr/>
        </p:nvSpPr>
        <p:spPr>
          <a:xfrm rot="10800000">
            <a:off x="8082415" y="3346774"/>
            <a:ext cx="509550" cy="331117"/>
          </a:xfrm>
          <a:prstGeom prst="flowChartExtra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Estrazione 44">
            <a:extLst>
              <a:ext uri="{FF2B5EF4-FFF2-40B4-BE49-F238E27FC236}">
                <a16:creationId xmlns:a16="http://schemas.microsoft.com/office/drawing/2014/main" id="{3C127928-639F-481C-B609-E599ADB9E316}"/>
              </a:ext>
            </a:extLst>
          </p:cNvPr>
          <p:cNvSpPr/>
          <p:nvPr/>
        </p:nvSpPr>
        <p:spPr>
          <a:xfrm rot="5400000">
            <a:off x="7174493" y="3136466"/>
            <a:ext cx="298746" cy="254197"/>
          </a:xfrm>
          <a:prstGeom prst="flowChartExtra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0261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iome Light"/>
              </a:rPr>
              <a:t>Periodi PCTO </a:t>
            </a:r>
            <a:r>
              <a:rPr lang="it-IT" dirty="0" err="1" smtClean="0">
                <a:solidFill>
                  <a:srgbClr val="FF0000"/>
                </a:solidFill>
                <a:latin typeface="Biome Light"/>
              </a:rPr>
              <a:t>a.s.</a:t>
            </a:r>
            <a:r>
              <a:rPr lang="it-IT" dirty="0" smtClean="0">
                <a:solidFill>
                  <a:srgbClr val="FF0000"/>
                </a:solidFill>
                <a:latin typeface="Biome Light"/>
              </a:rPr>
              <a:t> 22/23</a:t>
            </a:r>
            <a:endParaRPr lang="it-IT" dirty="0">
              <a:solidFill>
                <a:srgbClr val="FF0000"/>
              </a:solidFill>
              <a:latin typeface="Biome Ligh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12510"/>
              </p:ext>
            </p:extLst>
          </p:nvPr>
        </p:nvGraphicFramePr>
        <p:xfrm>
          <a:off x="1485462" y="1334814"/>
          <a:ext cx="8127999" cy="298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343771104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2371967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4383184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32906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431770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79713721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23983055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0953615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11682298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11463882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831538731"/>
                    </a:ext>
                  </a:extLst>
                </a:gridCol>
              </a:tblGrid>
              <a:tr h="9537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1° PERIODO dal 16 gennaio al  3/4 febbraio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2° PERIODO dal 6 febbraio al 24/25 febbraio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3° PERIODO dal 29 maggio al  16/17 giugno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77475"/>
                  </a:ext>
                </a:extLst>
              </a:tr>
              <a:tr h="12203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 AFM 22/23  art. 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 TUR  22/23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4C RIM 22/23 art.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4B AFM 22/23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4F TUR 22/23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4I CAT 22/23 stud16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4D RIM 22/23 stud 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4L CAT 22/23 stud 21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4H TUR 22/23 stud 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4E SIA 22/23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4A AFM 22/23 stud18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50713"/>
                  </a:ext>
                </a:extLst>
              </a:tr>
              <a:tr h="810792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936189"/>
                  </a:ext>
                </a:extLst>
              </a:tr>
            </a:tbl>
          </a:graphicData>
        </a:graphic>
      </p:graphicFrame>
      <p:pic>
        <p:nvPicPr>
          <p:cNvPr id="5" name="Immagine 4" descr="Istituto Tecnico Industriale Statale A.Rossi » &lt;strong&gt;PCTO&lt;/strong&gt; (ex ASL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07" y="3819985"/>
            <a:ext cx="5412827" cy="20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39874_TF16411245_Win32" id="{C7F4B48F-B4FF-424F-8856-A448FA925937}" vid="{F605E75F-E656-4F10-9111-30C79CB3660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76319-4513-485C-AD3A-E56C39927A38}">
  <ds:schemaRefs>
    <ds:schemaRef ds:uri="16c05727-aa75-4e4a-9b5f-8a80a1165891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colori minimalista</Template>
  <TotalTime>1265</TotalTime>
  <Words>182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Biome Light</vt:lpstr>
      <vt:lpstr>Calibri</vt:lpstr>
      <vt:lpstr>Segoe UI Light</vt:lpstr>
      <vt:lpstr>Trebuchet MS</vt:lpstr>
      <vt:lpstr>Tema di Office</vt:lpstr>
      <vt:lpstr>Mansioni del tutor scolastico per le attività di PCTO</vt:lpstr>
      <vt:lpstr>Il Tutor:</vt:lpstr>
      <vt:lpstr>Periodi PCTO a.s. 22/23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Griso54 _</dc:creator>
  <cp:lastModifiedBy>ALTERNANZA</cp:lastModifiedBy>
  <cp:revision>63</cp:revision>
  <cp:lastPrinted>2022-02-01T19:40:42Z</cp:lastPrinted>
  <dcterms:created xsi:type="dcterms:W3CDTF">2021-12-07T18:36:16Z</dcterms:created>
  <dcterms:modified xsi:type="dcterms:W3CDTF">2022-11-30T09:39:03Z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